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69" r:id="rId3"/>
    <p:sldId id="270" r:id="rId4"/>
    <p:sldId id="271" r:id="rId5"/>
    <p:sldId id="257" r:id="rId6"/>
    <p:sldId id="258" r:id="rId7"/>
    <p:sldId id="259" r:id="rId8"/>
    <p:sldId id="260" r:id="rId9"/>
    <p:sldId id="261" r:id="rId10"/>
    <p:sldId id="262" r:id="rId11"/>
    <p:sldId id="263" r:id="rId12"/>
    <p:sldId id="264" r:id="rId13"/>
    <p:sldId id="265" r:id="rId14"/>
    <p:sldId id="27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956" y="-4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99777F-67C3-4892-ADB6-880EC3F251D8}" type="datetimeFigureOut">
              <a:rPr lang="en-US" smtClean="0"/>
              <a:t>2/3/2021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1AB2A5-E0FC-496D-B4CC-57BD89A8FACD}" type="slidenum">
              <a:rPr lang="en-US" smtClean="0"/>
              <a:t>‹#›</a:t>
            </a:fld>
            <a:endParaRPr lang="en-US"/>
          </a:p>
        </p:txBody>
      </p:sp>
    </p:spTree>
    <p:extLst>
      <p:ext uri="{BB962C8B-B14F-4D97-AF65-F5344CB8AC3E}">
        <p14:creationId xmlns:p14="http://schemas.microsoft.com/office/powerpoint/2010/main" val="310426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are the key test questions from</a:t>
            </a:r>
            <a:r>
              <a:rPr lang="en-US" baseline="0" dirty="0" smtClean="0"/>
              <a:t> the case study.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3</a:t>
            </a:fld>
            <a:endParaRPr lang="en-US"/>
          </a:p>
        </p:txBody>
      </p:sp>
    </p:spTree>
    <p:extLst>
      <p:ext uri="{BB962C8B-B14F-4D97-AF65-F5344CB8AC3E}">
        <p14:creationId xmlns:p14="http://schemas.microsoft.com/office/powerpoint/2010/main" val="305017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presentation shows a case of open heart surgery on a patient over 100-years old. Even though this kind of operation is rare, the case has shown, through analysis of octogenarian studies, how coronary artery bypass grafting can be done successfully with minimal complications in patients above 100 years of age.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5</a:t>
            </a:fld>
            <a:endParaRPr lang="en-US"/>
          </a:p>
        </p:txBody>
      </p:sp>
    </p:spTree>
    <p:extLst>
      <p:ext uri="{BB962C8B-B14F-4D97-AF65-F5344CB8AC3E}">
        <p14:creationId xmlns:p14="http://schemas.microsoft.com/office/powerpoint/2010/main" val="2595933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case stud examines coronary artery bypass graft surgery. The function of performing this surgery is to improve or restore blood supply to the heart muscles. The primary symptoms highlighted from the case study report include chest pain, severe tiredness, abnormal heart rhythm, and shortness of breath. All these symptoms were identified on the patient presented in the case study.</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6</a:t>
            </a:fld>
            <a:endParaRPr lang="en-US"/>
          </a:p>
        </p:txBody>
      </p:sp>
    </p:spTree>
    <p:extLst>
      <p:ext uri="{BB962C8B-B14F-4D97-AF65-F5344CB8AC3E}">
        <p14:creationId xmlns:p14="http://schemas.microsoft.com/office/powerpoint/2010/main" val="2565351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patient involved in the surgery case was a 105-year</a:t>
            </a:r>
            <a:r>
              <a:rPr lang="en-US" baseline="0" dirty="0" smtClean="0"/>
              <a:t> old male with a history of cardiac disease. He has suffered from the cardiac condition for more than five years. The observation noted that his ejection fraction was at 45% while stenosis of his left anterior descending was at 95%. Therefore, the surgeons decided to go for a semi-urgent coronary artery bypass graft (CABG).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7</a:t>
            </a:fld>
            <a:endParaRPr lang="en-US"/>
          </a:p>
        </p:txBody>
      </p:sp>
    </p:spTree>
    <p:extLst>
      <p:ext uri="{BB962C8B-B14F-4D97-AF65-F5344CB8AC3E}">
        <p14:creationId xmlns:p14="http://schemas.microsoft.com/office/powerpoint/2010/main" val="841451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a:t>
            </a:r>
            <a:r>
              <a:rPr lang="en-US" baseline="0" dirty="0" smtClean="0"/>
              <a:t> case report showed, open heart surgery involved performing a cardiopulmonary bypass operation on the patient. The surgeons begun with the right axillary artery and right atrial standard. This required that the patient’s temperature be reduced to 28 degrees Celsius. After which, a distal anastomoses was performed on both LAD and RCA posterior descending at an interval of 3 minutes each. This required that the temperature be retained at 28 degrees Celsius.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8</a:t>
            </a:fld>
            <a:endParaRPr lang="en-US"/>
          </a:p>
        </p:txBody>
      </p:sp>
    </p:spTree>
    <p:extLst>
      <p:ext uri="{BB962C8B-B14F-4D97-AF65-F5344CB8AC3E}">
        <p14:creationId xmlns:p14="http://schemas.microsoft.com/office/powerpoint/2010/main" val="382099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a:t>
            </a:r>
            <a:r>
              <a:rPr lang="en-US" baseline="0" dirty="0" smtClean="0"/>
              <a:t> heart surgery is one of the deadliest and challenging operations in the medical field. However, with proper preparation, which involves ensuring that the patient follows the right guidelines, the operation can go smoothly and successfully. The surgery begins a day before the actual operation’s day with the patient following the directives that can minimize the risk during and post-operation.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9</a:t>
            </a:fld>
            <a:endParaRPr lang="en-US"/>
          </a:p>
        </p:txBody>
      </p:sp>
    </p:spTree>
    <p:extLst>
      <p:ext uri="{BB962C8B-B14F-4D97-AF65-F5344CB8AC3E}">
        <p14:creationId xmlns:p14="http://schemas.microsoft.com/office/powerpoint/2010/main" val="3892504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Preparations</a:t>
            </a:r>
            <a:r>
              <a:rPr lang="en-US" baseline="0" dirty="0" smtClean="0"/>
              <a:t> begins a day before the surgery with the patient ensuring that the surgery would be successful and risk-free. This includes taking some precautions like stopping habitual behaviors that may expose them to risks, such as smoking for those smoking. Also, one is not supposed to take any meal or drink past midnight.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10</a:t>
            </a:fld>
            <a:endParaRPr lang="en-US"/>
          </a:p>
        </p:txBody>
      </p:sp>
    </p:spTree>
    <p:extLst>
      <p:ext uri="{BB962C8B-B14F-4D97-AF65-F5344CB8AC3E}">
        <p14:creationId xmlns:p14="http://schemas.microsoft.com/office/powerpoint/2010/main" val="3060160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case,</a:t>
            </a:r>
            <a:r>
              <a:rPr lang="en-US" baseline="0" dirty="0" smtClean="0"/>
              <a:t> the operation day is very important and the doctors must undertake some tests and procedures before taking the patient to an operation room. This includes physical examination and blood analysis. Also, the doctor must monitor the patient’s blood pressure and crepitation. Checking patient’s symptoms and elevation of the anterior derivation will help determine if the patient is fit or suitable for PTCA. </a:t>
            </a:r>
          </a:p>
        </p:txBody>
      </p:sp>
      <p:sp>
        <p:nvSpPr>
          <p:cNvPr id="4" name="Slide Number Placeholder 3"/>
          <p:cNvSpPr>
            <a:spLocks noGrp="1"/>
          </p:cNvSpPr>
          <p:nvPr>
            <p:ph type="sldNum" sz="quarter" idx="10"/>
          </p:nvPr>
        </p:nvSpPr>
        <p:spPr/>
        <p:txBody>
          <a:bodyPr/>
          <a:lstStyle/>
          <a:p>
            <a:fld id="{581AB2A5-E0FC-496D-B4CC-57BD89A8FACD}" type="slidenum">
              <a:rPr lang="en-US" smtClean="0"/>
              <a:t>11</a:t>
            </a:fld>
            <a:endParaRPr lang="en-US"/>
          </a:p>
        </p:txBody>
      </p:sp>
    </p:spTree>
    <p:extLst>
      <p:ext uri="{BB962C8B-B14F-4D97-AF65-F5344CB8AC3E}">
        <p14:creationId xmlns:p14="http://schemas.microsoft.com/office/powerpoint/2010/main" val="3447812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preparation</a:t>
            </a:r>
            <a:r>
              <a:rPr lang="en-US" baseline="0" dirty="0" smtClean="0"/>
              <a:t> during the operation (before the surgeon starts the surgery process) begins with ensuring that the patient is fit for the surgery. The process involves regulating body temperature (in the case it was at 28 degrees Celsius). Also, the </a:t>
            </a:r>
            <a:r>
              <a:rPr lang="en-US" baseline="0" dirty="0" err="1" smtClean="0"/>
              <a:t>nonpulsatile</a:t>
            </a:r>
            <a:r>
              <a:rPr lang="en-US" baseline="0" dirty="0" smtClean="0"/>
              <a:t> flow rate is also adjusted (in the case it was adjusted to 2.4L/min/m2). This helps to maintain the arterial blood pressure. Mean arterial pressure must also be maintained (as in the case, it was 20-25 mmHg).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12</a:t>
            </a:fld>
            <a:endParaRPr lang="en-US"/>
          </a:p>
        </p:txBody>
      </p:sp>
    </p:spTree>
    <p:extLst>
      <p:ext uri="{BB962C8B-B14F-4D97-AF65-F5344CB8AC3E}">
        <p14:creationId xmlns:p14="http://schemas.microsoft.com/office/powerpoint/2010/main" val="3637807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a:t>
            </a:r>
            <a:r>
              <a:rPr lang="en-US" baseline="0" dirty="0" smtClean="0"/>
              <a:t> heart surgery on old patients, especially those over 100 years old can be risky and dangerous. However, this case has presented a successful CABG operation on patients over 100 years old. It shows that such operation is possible, when the right and all the preparations are taken seriously and adhered to. </a:t>
            </a:r>
            <a:endParaRPr lang="en-US" dirty="0"/>
          </a:p>
        </p:txBody>
      </p:sp>
      <p:sp>
        <p:nvSpPr>
          <p:cNvPr id="4" name="Slide Number Placeholder 3"/>
          <p:cNvSpPr>
            <a:spLocks noGrp="1"/>
          </p:cNvSpPr>
          <p:nvPr>
            <p:ph type="sldNum" sz="quarter" idx="10"/>
          </p:nvPr>
        </p:nvSpPr>
        <p:spPr/>
        <p:txBody>
          <a:bodyPr/>
          <a:lstStyle/>
          <a:p>
            <a:fld id="{581AB2A5-E0FC-496D-B4CC-57BD89A8FACD}" type="slidenum">
              <a:rPr lang="en-US" smtClean="0"/>
              <a:t>13</a:t>
            </a:fld>
            <a:endParaRPr lang="en-US"/>
          </a:p>
        </p:txBody>
      </p:sp>
    </p:spTree>
    <p:extLst>
      <p:ext uri="{BB962C8B-B14F-4D97-AF65-F5344CB8AC3E}">
        <p14:creationId xmlns:p14="http://schemas.microsoft.com/office/powerpoint/2010/main" val="1206247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58000"/>
            <a:chOff x="0" y="0"/>
            <a:chExt cx="5760" cy="4320"/>
          </a:xfrm>
        </p:grpSpPr>
        <p:sp>
          <p:nvSpPr>
            <p:cNvPr id="3075" name="Rectangle 3"/>
            <p:cNvSpPr>
              <a:spLocks noChangeArrowheads="1"/>
            </p:cNvSpPr>
            <p:nvPr/>
          </p:nvSpPr>
          <p:spPr bwMode="ltGray">
            <a:xfrm>
              <a:off x="0" y="4032"/>
              <a:ext cx="5760" cy="96"/>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6" name="Rectangle 4" descr="mutegras"/>
            <p:cNvSpPr>
              <a:spLocks noChangeArrowheads="1"/>
            </p:cNvSpPr>
            <p:nvPr/>
          </p:nvSpPr>
          <p:spPr bwMode="ltGray">
            <a:xfrm>
              <a:off x="0" y="0"/>
              <a:ext cx="5760" cy="2304"/>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7" name="Line 5"/>
            <p:cNvSpPr>
              <a:spLocks noChangeShapeType="1"/>
            </p:cNvSpPr>
            <p:nvPr/>
          </p:nvSpPr>
          <p:spPr bwMode="ltGray">
            <a:xfrm>
              <a:off x="0" y="2304"/>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8" name="Rectangle 6" descr="mutegras"/>
            <p:cNvSpPr>
              <a:spLocks noChangeArrowheads="1"/>
            </p:cNvSpPr>
            <p:nvPr/>
          </p:nvSpPr>
          <p:spPr bwMode="ltGray">
            <a:xfrm>
              <a:off x="0" y="4128"/>
              <a:ext cx="5760" cy="19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9" name="Line 7"/>
            <p:cNvSpPr>
              <a:spLocks noChangeShapeType="1"/>
            </p:cNvSpPr>
            <p:nvPr/>
          </p:nvSpPr>
          <p:spPr bwMode="ltGray">
            <a:xfrm>
              <a:off x="0" y="4128"/>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80" name="Rectangle 8"/>
            <p:cNvSpPr>
              <a:spLocks noChangeArrowheads="1"/>
            </p:cNvSpPr>
            <p:nvPr/>
          </p:nvSpPr>
          <p:spPr bwMode="ltGray">
            <a:xfrm>
              <a:off x="384" y="1584"/>
              <a:ext cx="5376" cy="432"/>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081" name="Rectangle 9"/>
          <p:cNvSpPr>
            <a:spLocks noGrp="1" noChangeArrowheads="1"/>
          </p:cNvSpPr>
          <p:nvPr>
            <p:ph type="ctrTitle"/>
          </p:nvPr>
        </p:nvSpPr>
        <p:spPr>
          <a:xfrm>
            <a:off x="685800" y="2286000"/>
            <a:ext cx="7772400" cy="1143000"/>
          </a:xfrm>
        </p:spPr>
        <p:txBody>
          <a:bodyPr/>
          <a:lstStyle>
            <a:lvl1pPr>
              <a:defRPr/>
            </a:lvl1pPr>
          </a:lstStyle>
          <a:p>
            <a:pPr lvl="0"/>
            <a:r>
              <a:rPr lang="en-US" noProof="0" smtClean="0"/>
              <a:t>Click to edit Master title style</a:t>
            </a:r>
          </a:p>
        </p:txBody>
      </p:sp>
      <p:sp>
        <p:nvSpPr>
          <p:cNvPr id="3082" name="Rectangle 10"/>
          <p:cNvSpPr>
            <a:spLocks noGrp="1" noChangeArrowheads="1"/>
          </p:cNvSpPr>
          <p:nvPr>
            <p:ph type="subTitle" idx="1"/>
          </p:nvPr>
        </p:nvSpPr>
        <p:spPr>
          <a:xfrm>
            <a:off x="1371600" y="4191000"/>
            <a:ext cx="6400800" cy="1752600"/>
          </a:xfrm>
        </p:spPr>
        <p:txBody>
          <a:bodyPr/>
          <a:lstStyle>
            <a:lvl1pPr marL="0" indent="0" algn="ctr">
              <a:buFontTx/>
              <a:buNone/>
              <a:defRPr/>
            </a:lvl1pPr>
          </a:lstStyle>
          <a:p>
            <a:pPr lvl="0"/>
            <a:r>
              <a:rPr lang="en-US" noProof="0" smtClean="0"/>
              <a:t>Click to edit Master subtitle style</a:t>
            </a:r>
          </a:p>
        </p:txBody>
      </p:sp>
      <p:sp>
        <p:nvSpPr>
          <p:cNvPr id="3083" name="Rectangle 11"/>
          <p:cNvSpPr>
            <a:spLocks noGrp="1" noChangeArrowheads="1"/>
          </p:cNvSpPr>
          <p:nvPr>
            <p:ph type="dt" sz="half" idx="2"/>
          </p:nvPr>
        </p:nvSpPr>
        <p:spPr>
          <a:xfrm>
            <a:off x="685800" y="6248400"/>
            <a:ext cx="1905000" cy="457200"/>
          </a:xfrm>
        </p:spPr>
        <p:txBody>
          <a:bodyPr/>
          <a:lstStyle>
            <a:lvl1pPr>
              <a:defRPr>
                <a:solidFill>
                  <a:srgbClr val="003300"/>
                </a:solidFill>
              </a:defRPr>
            </a:lvl1pPr>
          </a:lstStyle>
          <a:p>
            <a:fld id="{399D42F7-3342-4323-B943-A569FBE1799E}" type="datetimeFigureOut">
              <a:rPr lang="en-US" smtClean="0"/>
              <a:t>2/3/2021</a:t>
            </a:fld>
            <a:endParaRPr lang="en-US"/>
          </a:p>
        </p:txBody>
      </p:sp>
      <p:sp>
        <p:nvSpPr>
          <p:cNvPr id="3084" name="Rectangle 12"/>
          <p:cNvSpPr>
            <a:spLocks noGrp="1" noChangeArrowheads="1"/>
          </p:cNvSpPr>
          <p:nvPr>
            <p:ph type="ftr" sz="quarter" idx="3"/>
          </p:nvPr>
        </p:nvSpPr>
        <p:spPr>
          <a:xfrm>
            <a:off x="3124200" y="6248400"/>
            <a:ext cx="2895600" cy="457200"/>
          </a:xfrm>
        </p:spPr>
        <p:txBody>
          <a:bodyPr/>
          <a:lstStyle>
            <a:lvl1pPr>
              <a:defRPr>
                <a:solidFill>
                  <a:srgbClr val="003300"/>
                </a:solidFill>
              </a:defRPr>
            </a:lvl1pPr>
          </a:lstStyle>
          <a:p>
            <a:endParaRPr lang="en-US"/>
          </a:p>
        </p:txBody>
      </p:sp>
      <p:sp>
        <p:nvSpPr>
          <p:cNvPr id="3085" name="Rectangle 13"/>
          <p:cNvSpPr>
            <a:spLocks noGrp="1" noChangeArrowheads="1"/>
          </p:cNvSpPr>
          <p:nvPr>
            <p:ph type="sldNum" sz="quarter" idx="4"/>
          </p:nvPr>
        </p:nvSpPr>
        <p:spPr>
          <a:xfrm>
            <a:off x="6553200" y="6248400"/>
            <a:ext cx="1905000" cy="457200"/>
          </a:xfrm>
        </p:spPr>
        <p:txBody>
          <a:bodyPr/>
          <a:lstStyle>
            <a:lvl1pPr>
              <a:defRPr>
                <a:solidFill>
                  <a:srgbClr val="003300"/>
                </a:solidFill>
              </a:defRPr>
            </a:lvl1pPr>
          </a:lstStyle>
          <a:p>
            <a:fld id="{B53F2F2E-2E77-4817-A2FB-68FC3C3152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162052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376432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3869800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2260140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569078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145469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3157859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4148510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3672729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659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76900" cy="5659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99D42F7-3342-4323-B943-A569FBE1799E}" type="datetimeFigureOut">
              <a:rPr lang="en-US" smtClean="0"/>
              <a:t>2/3/2021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F2F2E-2E77-4817-A2FB-68FC3C3152F8}" type="slidenum">
              <a:rPr lang="en-US" smtClean="0"/>
              <a:t>‹#›</a:t>
            </a:fld>
            <a:endParaRPr lang="en-US"/>
          </a:p>
        </p:txBody>
      </p:sp>
    </p:spTree>
    <p:extLst>
      <p:ext uri="{BB962C8B-B14F-4D97-AF65-F5344CB8AC3E}">
        <p14:creationId xmlns:p14="http://schemas.microsoft.com/office/powerpoint/2010/main" val="4230233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Line 2"/>
          <p:cNvSpPr>
            <a:spLocks noChangeShapeType="1"/>
          </p:cNvSpPr>
          <p:nvPr/>
        </p:nvSpPr>
        <p:spPr bwMode="auto">
          <a:xfrm>
            <a:off x="0" y="15240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1" name="Rectangle 3"/>
          <p:cNvSpPr>
            <a:spLocks noChangeArrowheads="1"/>
          </p:cNvSpPr>
          <p:nvPr/>
        </p:nvSpPr>
        <p:spPr bwMode="auto">
          <a:xfrm>
            <a:off x="0" y="6400800"/>
            <a:ext cx="9144000" cy="15240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2" name="Rectangle 4" descr="mutegras"/>
          <p:cNvSpPr>
            <a:spLocks noChangeArrowheads="1"/>
          </p:cNvSpPr>
          <p:nvPr/>
        </p:nvSpPr>
        <p:spPr bwMode="ltGray">
          <a:xfrm>
            <a:off x="0" y="0"/>
            <a:ext cx="9144000" cy="15240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3" name="Rectangle 5" descr="mutegras"/>
          <p:cNvSpPr>
            <a:spLocks noChangeArrowheads="1"/>
          </p:cNvSpPr>
          <p:nvPr/>
        </p:nvSpPr>
        <p:spPr bwMode="ltGray">
          <a:xfrm>
            <a:off x="0" y="6553200"/>
            <a:ext cx="9144000" cy="3048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4" name="Line 6"/>
          <p:cNvSpPr>
            <a:spLocks noChangeShapeType="1"/>
          </p:cNvSpPr>
          <p:nvPr/>
        </p:nvSpPr>
        <p:spPr bwMode="auto">
          <a:xfrm>
            <a:off x="0" y="65532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5" name="Rectangle 7"/>
          <p:cNvSpPr>
            <a:spLocks noChangeArrowheads="1"/>
          </p:cNvSpPr>
          <p:nvPr/>
        </p:nvSpPr>
        <p:spPr bwMode="auto">
          <a:xfrm>
            <a:off x="609600" y="533400"/>
            <a:ext cx="8534400" cy="685800"/>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6" name="Rectangle 8"/>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7" name="Rectangle 9"/>
          <p:cNvSpPr>
            <a:spLocks noGrp="1" noChangeArrowheads="1"/>
          </p:cNvSpPr>
          <p:nvPr>
            <p:ph type="body" idx="1"/>
          </p:nvPr>
        </p:nvSpPr>
        <p:spPr bwMode="auto">
          <a:xfrm>
            <a:off x="685800" y="1849438"/>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 name="Rectangle 10"/>
          <p:cNvSpPr>
            <a:spLocks noGrp="1" noChangeArrowheads="1"/>
          </p:cNvSpPr>
          <p:nvPr>
            <p:ph type="dt" sz="half" idx="2"/>
          </p:nvPr>
        </p:nvSpPr>
        <p:spPr bwMode="auto">
          <a:xfrm>
            <a:off x="6858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vl1pPr>
          </a:lstStyle>
          <a:p>
            <a:fld id="{399D42F7-3342-4323-B943-A569FBE1799E}" type="datetimeFigureOut">
              <a:rPr lang="en-US" smtClean="0"/>
              <a:t>2/3/2021</a:t>
            </a:fld>
            <a:endParaRPr lang="en-US"/>
          </a:p>
        </p:txBody>
      </p:sp>
      <p:sp>
        <p:nvSpPr>
          <p:cNvPr id="2059" name="Rectangle 11"/>
          <p:cNvSpPr>
            <a:spLocks noGrp="1" noChangeArrowheads="1"/>
          </p:cNvSpPr>
          <p:nvPr>
            <p:ph type="ftr" sz="quarter" idx="3"/>
          </p:nvPr>
        </p:nvSpPr>
        <p:spPr bwMode="auto">
          <a:xfrm>
            <a:off x="3124200" y="6289675"/>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endParaRPr lang="en-US"/>
          </a:p>
        </p:txBody>
      </p:sp>
      <p:sp>
        <p:nvSpPr>
          <p:cNvPr id="2060" name="Rectangle 12"/>
          <p:cNvSpPr>
            <a:spLocks noGrp="1" noChangeArrowheads="1"/>
          </p:cNvSpPr>
          <p:nvPr>
            <p:ph type="sldNum" sz="quarter" idx="4"/>
          </p:nvPr>
        </p:nvSpPr>
        <p:spPr bwMode="auto">
          <a:xfrm>
            <a:off x="65532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B53F2F2E-2E77-4817-A2FB-68FC3C3152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2pPr>
      <a:lvl3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3pPr>
      <a:lvl4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4pPr>
      <a:lvl5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5pPr>
      <a:lvl6pPr marL="4572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6pPr>
      <a:lvl7pPr marL="9144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7pPr>
      <a:lvl8pPr marL="13716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8pPr>
      <a:lvl9pPr marL="18288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hlink"/>
        </a:buClr>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Preparing for Urgent Open Heart Surgery</a:t>
            </a:r>
            <a:endParaRPr lang="en-US"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 </a:t>
            </a:r>
            <a:endParaRPr lang="en-US" dirty="0"/>
          </a:p>
        </p:txBody>
      </p:sp>
    </p:spTree>
    <p:extLst>
      <p:ext uri="{BB962C8B-B14F-4D97-AF65-F5344CB8AC3E}">
        <p14:creationId xmlns:p14="http://schemas.microsoft.com/office/powerpoint/2010/main" val="2594449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lstStyle/>
          <a:p>
            <a:pPr lvl="2"/>
            <a:r>
              <a:rPr lang="en-US" dirty="0" smtClean="0"/>
              <a:t>Test Questions </a:t>
            </a:r>
          </a:p>
          <a:p>
            <a:pPr lvl="2"/>
            <a:r>
              <a:rPr lang="en-US" dirty="0" smtClean="0"/>
              <a:t>Introduction </a:t>
            </a:r>
          </a:p>
          <a:p>
            <a:pPr marL="914400" lvl="2" indent="0">
              <a:buNone/>
            </a:pPr>
            <a:r>
              <a:rPr lang="en-US" dirty="0" smtClean="0"/>
              <a:t>-Highlight what case study is about </a:t>
            </a:r>
          </a:p>
          <a:p>
            <a:pPr marL="914400" lvl="2" indent="0">
              <a:buNone/>
            </a:pPr>
            <a:r>
              <a:rPr lang="en-US" dirty="0" smtClean="0"/>
              <a:t>-Identify the type of open heart surgery in the case</a:t>
            </a:r>
            <a:endParaRPr lang="en-US" dirty="0"/>
          </a:p>
          <a:p>
            <a:pPr lvl="2"/>
            <a:r>
              <a:rPr lang="en-US" dirty="0" smtClean="0"/>
              <a:t>Case Report</a:t>
            </a:r>
          </a:p>
          <a:p>
            <a:pPr marL="914400" lvl="2" indent="0">
              <a:buNone/>
            </a:pPr>
            <a:r>
              <a:rPr lang="en-US" dirty="0" smtClean="0"/>
              <a:t>-Introduce case</a:t>
            </a:r>
          </a:p>
          <a:p>
            <a:pPr marL="914400" lvl="2" indent="0">
              <a:buNone/>
            </a:pPr>
            <a:r>
              <a:rPr lang="en-US" dirty="0" smtClean="0"/>
              <a:t>-Cardiopulmonary bypass operation </a:t>
            </a:r>
          </a:p>
          <a:p>
            <a:pPr lvl="2"/>
            <a:r>
              <a:rPr lang="en-US" dirty="0" smtClean="0"/>
              <a:t>Discussion</a:t>
            </a:r>
          </a:p>
          <a:p>
            <a:pPr marL="914400" lvl="2" indent="0">
              <a:buNone/>
            </a:pPr>
            <a:r>
              <a:rPr lang="en-US" dirty="0" smtClean="0"/>
              <a:t>-Procedure/Preparation for open heart surgery</a:t>
            </a:r>
          </a:p>
          <a:p>
            <a:pPr lvl="2"/>
            <a:r>
              <a:rPr lang="en-US" dirty="0" smtClean="0"/>
              <a:t>Conclusion </a:t>
            </a:r>
          </a:p>
          <a:p>
            <a:pPr marL="914400" lvl="2" indent="0">
              <a:buNone/>
            </a:pPr>
            <a:endParaRPr lang="en-US" dirty="0"/>
          </a:p>
        </p:txBody>
      </p:sp>
    </p:spTree>
    <p:extLst>
      <p:ext uri="{BB962C8B-B14F-4D97-AF65-F5344CB8AC3E}">
        <p14:creationId xmlns:p14="http://schemas.microsoft.com/office/powerpoint/2010/main" val="3784712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Questions </a:t>
            </a:r>
            <a:endParaRPr lang="en-US" dirty="0"/>
          </a:p>
        </p:txBody>
      </p:sp>
      <p:sp>
        <p:nvSpPr>
          <p:cNvPr id="3" name="Content Placeholder 2"/>
          <p:cNvSpPr>
            <a:spLocks noGrp="1"/>
          </p:cNvSpPr>
          <p:nvPr>
            <p:ph idx="1"/>
          </p:nvPr>
        </p:nvSpPr>
        <p:spPr/>
        <p:txBody>
          <a:bodyPr/>
          <a:lstStyle/>
          <a:p>
            <a:r>
              <a:rPr lang="en-US" dirty="0" smtClean="0"/>
              <a:t>Multiple Choice </a:t>
            </a:r>
          </a:p>
          <a:p>
            <a:pPr lvl="3"/>
            <a:r>
              <a:rPr lang="en-US" dirty="0" smtClean="0"/>
              <a:t>How long does a typical surgery take </a:t>
            </a:r>
          </a:p>
          <a:p>
            <a:pPr marL="1828800" lvl="3" indent="-457200">
              <a:buAutoNum type="alphaLcParenBoth"/>
            </a:pPr>
            <a:r>
              <a:rPr lang="en-US" dirty="0" smtClean="0"/>
              <a:t>4-5 hours (b) Less than 4 hours (c) More than 6 hours</a:t>
            </a:r>
          </a:p>
          <a:p>
            <a:pPr lvl="3"/>
            <a:r>
              <a:rPr lang="en-US" dirty="0" smtClean="0"/>
              <a:t>Which of following is not a function of the heart</a:t>
            </a:r>
          </a:p>
          <a:p>
            <a:pPr marL="1828800" lvl="3" indent="-457200">
              <a:buAutoNum type="alphaLcParenBoth"/>
            </a:pPr>
            <a:r>
              <a:rPr lang="en-US" dirty="0" smtClean="0"/>
              <a:t>Pumps blood to the body</a:t>
            </a:r>
          </a:p>
          <a:p>
            <a:pPr marL="1828800" lvl="3" indent="-457200">
              <a:buAutoNum type="alphaLcParenBoth"/>
            </a:pPr>
            <a:r>
              <a:rPr lang="en-US" dirty="0" smtClean="0"/>
              <a:t>Prevents blood from leaking </a:t>
            </a:r>
          </a:p>
          <a:p>
            <a:pPr marL="1828800" lvl="3" indent="-457200">
              <a:buAutoNum type="alphaLcParenBoth"/>
            </a:pPr>
            <a:r>
              <a:rPr lang="en-US" dirty="0" smtClean="0"/>
              <a:t>Brings air from the atmosphere to the bloodstream</a:t>
            </a:r>
          </a:p>
          <a:p>
            <a:pPr lvl="3"/>
            <a:r>
              <a:rPr lang="en-US" dirty="0" smtClean="0"/>
              <a:t>What should one do during preparation for open heart surgery</a:t>
            </a:r>
          </a:p>
          <a:p>
            <a:pPr marL="1828800" lvl="3" indent="-457200">
              <a:buAutoNum type="alphaLcParenBoth"/>
            </a:pPr>
            <a:r>
              <a:rPr lang="en-US" dirty="0" smtClean="0"/>
              <a:t>Eat evening meal as usual </a:t>
            </a:r>
          </a:p>
          <a:p>
            <a:pPr marL="1828800" lvl="3" indent="-457200">
              <a:buAutoNum type="alphaLcParenBoth"/>
            </a:pPr>
            <a:r>
              <a:rPr lang="en-US" dirty="0" smtClean="0"/>
              <a:t>Not take any meal after midnight </a:t>
            </a:r>
          </a:p>
          <a:p>
            <a:pPr marL="1828800" lvl="3" indent="-457200">
              <a:buAutoNum type="alphaLcParenBoth"/>
            </a:pPr>
            <a:r>
              <a:rPr lang="en-US" dirty="0" smtClean="0"/>
              <a:t>All of the above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0800"/>
            <a:ext cx="2095500" cy="3124200"/>
          </a:xfrm>
          <a:prstGeom prst="rect">
            <a:avLst/>
          </a:prstGeom>
        </p:spPr>
      </p:pic>
    </p:spTree>
    <p:extLst>
      <p:ext uri="{BB962C8B-B14F-4D97-AF65-F5344CB8AC3E}">
        <p14:creationId xmlns:p14="http://schemas.microsoft.com/office/powerpoint/2010/main" val="2488143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Test Questions </a:t>
            </a:r>
            <a:endParaRPr lang="en-US" dirty="0"/>
          </a:p>
        </p:txBody>
      </p:sp>
      <p:sp>
        <p:nvSpPr>
          <p:cNvPr id="3" name="Content Placeholder 2"/>
          <p:cNvSpPr>
            <a:spLocks noGrp="1"/>
          </p:cNvSpPr>
          <p:nvPr>
            <p:ph idx="1"/>
          </p:nvPr>
        </p:nvSpPr>
        <p:spPr/>
        <p:txBody>
          <a:bodyPr/>
          <a:lstStyle/>
          <a:p>
            <a:pPr marL="1828800" lvl="3" indent="-457200">
              <a:buAutoNum type="alphaLcParenBoth"/>
            </a:pPr>
            <a:endParaRPr lang="en-US" dirty="0" smtClean="0"/>
          </a:p>
          <a:p>
            <a:r>
              <a:rPr lang="en-US" dirty="0" smtClean="0"/>
              <a:t>True/False </a:t>
            </a:r>
          </a:p>
          <a:p>
            <a:pPr lvl="2"/>
            <a:r>
              <a:rPr lang="en-US" dirty="0" smtClean="0"/>
              <a:t>It is important to stop smoking before going for an open heart surgery (True or False)</a:t>
            </a:r>
          </a:p>
          <a:p>
            <a:r>
              <a:rPr lang="en-US" dirty="0" smtClean="0"/>
              <a:t>Short Answer</a:t>
            </a:r>
          </a:p>
          <a:p>
            <a:pPr lvl="2"/>
            <a:r>
              <a:rPr lang="en-US" dirty="0" smtClean="0"/>
              <a:t>Why is it important to run tests before an open heart surgery?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4648200"/>
            <a:ext cx="2466975" cy="18478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775" y="4533900"/>
            <a:ext cx="3705225" cy="1943100"/>
          </a:xfrm>
          <a:prstGeom prst="rect">
            <a:avLst/>
          </a:prstGeom>
        </p:spPr>
      </p:pic>
    </p:spTree>
    <p:extLst>
      <p:ext uri="{BB962C8B-B14F-4D97-AF65-F5344CB8AC3E}">
        <p14:creationId xmlns:p14="http://schemas.microsoft.com/office/powerpoint/2010/main" val="144603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The case examined is “Coronary bypass surgery in 105-year-old patient with cardiopulmonary bypass.”</a:t>
            </a:r>
          </a:p>
          <a:p>
            <a:r>
              <a:rPr lang="en-US" dirty="0" smtClean="0"/>
              <a:t>The case is about coronary artery bypass grafting </a:t>
            </a:r>
          </a:p>
          <a:p>
            <a:r>
              <a:rPr lang="en-US" dirty="0" smtClean="0"/>
              <a:t>The case analyzed studies conducted on octogenarians </a:t>
            </a:r>
          </a:p>
        </p:txBody>
      </p:sp>
    </p:spTree>
    <p:extLst>
      <p:ext uri="{BB962C8B-B14F-4D97-AF65-F5344CB8AC3E}">
        <p14:creationId xmlns:p14="http://schemas.microsoft.com/office/powerpoint/2010/main" val="629954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Open Heart Surgery </a:t>
            </a:r>
            <a:endParaRPr lang="en-US" dirty="0"/>
          </a:p>
        </p:txBody>
      </p:sp>
      <p:sp>
        <p:nvSpPr>
          <p:cNvPr id="3" name="Content Placeholder 2"/>
          <p:cNvSpPr>
            <a:spLocks noGrp="1"/>
          </p:cNvSpPr>
          <p:nvPr>
            <p:ph idx="1"/>
          </p:nvPr>
        </p:nvSpPr>
        <p:spPr/>
        <p:txBody>
          <a:bodyPr/>
          <a:lstStyle/>
          <a:p>
            <a:r>
              <a:rPr lang="en-US" dirty="0" smtClean="0"/>
              <a:t>This surgery is coronary artery bypass graft surgery/Cardiopulmonary bypass</a:t>
            </a:r>
          </a:p>
          <a:p>
            <a:r>
              <a:rPr lang="en-US" dirty="0" smtClean="0"/>
              <a:t>It seeks to restore the blood supply to the heart muscles </a:t>
            </a:r>
          </a:p>
          <a:p>
            <a:r>
              <a:rPr lang="en-US" dirty="0" smtClean="0"/>
              <a:t>Key symptoms include</a:t>
            </a:r>
          </a:p>
          <a:p>
            <a:pPr lvl="3"/>
            <a:r>
              <a:rPr lang="en-US" dirty="0" smtClean="0"/>
              <a:t>Chest pain</a:t>
            </a:r>
          </a:p>
          <a:p>
            <a:pPr lvl="3"/>
            <a:r>
              <a:rPr lang="en-US" dirty="0" smtClean="0"/>
              <a:t>Fatigue or severe tiredness</a:t>
            </a:r>
          </a:p>
          <a:p>
            <a:pPr lvl="3"/>
            <a:r>
              <a:rPr lang="en-US" dirty="0" smtClean="0"/>
              <a:t>Abnormal heart rhythms </a:t>
            </a:r>
          </a:p>
          <a:p>
            <a:pPr lvl="3"/>
            <a:r>
              <a:rPr lang="en-US" dirty="0" smtClean="0"/>
              <a:t>Shortness of breath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197" y="3657600"/>
            <a:ext cx="3549754" cy="2819400"/>
          </a:xfrm>
          <a:prstGeom prst="rect">
            <a:avLst/>
          </a:prstGeom>
        </p:spPr>
      </p:pic>
    </p:spTree>
    <p:extLst>
      <p:ext uri="{BB962C8B-B14F-4D97-AF65-F5344CB8AC3E}">
        <p14:creationId xmlns:p14="http://schemas.microsoft.com/office/powerpoint/2010/main" val="670482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Report </a:t>
            </a:r>
            <a:endParaRPr lang="en-US" dirty="0"/>
          </a:p>
        </p:txBody>
      </p:sp>
      <p:sp>
        <p:nvSpPr>
          <p:cNvPr id="3" name="Content Placeholder 2"/>
          <p:cNvSpPr>
            <a:spLocks noGrp="1"/>
          </p:cNvSpPr>
          <p:nvPr>
            <p:ph idx="1"/>
          </p:nvPr>
        </p:nvSpPr>
        <p:spPr/>
        <p:txBody>
          <a:bodyPr/>
          <a:lstStyle/>
          <a:p>
            <a:r>
              <a:rPr lang="en-US" dirty="0" smtClean="0"/>
              <a:t>It involved a 105-year old male patient </a:t>
            </a:r>
          </a:p>
          <a:p>
            <a:r>
              <a:rPr lang="en-US" dirty="0" smtClean="0"/>
              <a:t>He had known cardiac disease for more than 5 years </a:t>
            </a:r>
          </a:p>
          <a:p>
            <a:r>
              <a:rPr lang="en-US" dirty="0" smtClean="0"/>
              <a:t>Ejection fraction was noted to be 45% in echocardiography </a:t>
            </a:r>
          </a:p>
          <a:p>
            <a:r>
              <a:rPr lang="en-US" dirty="0" smtClean="0"/>
              <a:t>95% of stenosis in his left anterior descending </a:t>
            </a:r>
          </a:p>
          <a:p>
            <a:r>
              <a:rPr lang="en-US" dirty="0" smtClean="0"/>
              <a:t>Semi urgent coronary artery bypass graft surgery was performed </a:t>
            </a:r>
            <a:endParaRPr lang="en-US" dirty="0"/>
          </a:p>
        </p:txBody>
      </p:sp>
    </p:spTree>
    <p:extLst>
      <p:ext uri="{BB962C8B-B14F-4D97-AF65-F5344CB8AC3E}">
        <p14:creationId xmlns:p14="http://schemas.microsoft.com/office/powerpoint/2010/main" val="2089530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Cardiopulmonary bypass operation</a:t>
            </a:r>
            <a:endParaRPr lang="en-US" dirty="0"/>
          </a:p>
        </p:txBody>
      </p:sp>
      <p:sp>
        <p:nvSpPr>
          <p:cNvPr id="3" name="Content Placeholder 2"/>
          <p:cNvSpPr>
            <a:spLocks noGrp="1"/>
          </p:cNvSpPr>
          <p:nvPr>
            <p:ph idx="1"/>
          </p:nvPr>
        </p:nvSpPr>
        <p:spPr/>
        <p:txBody>
          <a:bodyPr/>
          <a:lstStyle/>
          <a:p>
            <a:r>
              <a:rPr lang="en-US" dirty="0" smtClean="0"/>
              <a:t>Performed on the right axillary artery </a:t>
            </a:r>
          </a:p>
          <a:p>
            <a:r>
              <a:rPr lang="en-US" dirty="0" smtClean="0"/>
              <a:t>Also, right atrial standard </a:t>
            </a:r>
          </a:p>
          <a:p>
            <a:r>
              <a:rPr lang="en-US" dirty="0" smtClean="0"/>
              <a:t>Temperature cooled down to 28 degrees Celsius </a:t>
            </a:r>
          </a:p>
          <a:p>
            <a:r>
              <a:rPr lang="en-US" dirty="0" smtClean="0"/>
              <a:t>Distal anastomoses performed on LAD and RCA posterior descending </a:t>
            </a:r>
          </a:p>
          <a:p>
            <a:r>
              <a:rPr lang="en-US" dirty="0" smtClean="0"/>
              <a:t>Each anastomosis lasted for 3 minutes </a:t>
            </a:r>
          </a:p>
          <a:p>
            <a:r>
              <a:rPr lang="en-US" dirty="0" smtClean="0"/>
              <a:t>And temperature retained </a:t>
            </a:r>
            <a:endParaRPr lang="en-US" dirty="0"/>
          </a:p>
        </p:txBody>
      </p:sp>
    </p:spTree>
    <p:extLst>
      <p:ext uri="{BB962C8B-B14F-4D97-AF65-F5344CB8AC3E}">
        <p14:creationId xmlns:p14="http://schemas.microsoft.com/office/powerpoint/2010/main" val="7024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Preparing for Surgery </a:t>
            </a:r>
            <a:endParaRPr lang="en-US" dirty="0"/>
          </a:p>
        </p:txBody>
      </p:sp>
      <p:sp>
        <p:nvSpPr>
          <p:cNvPr id="3" name="Content Placeholder 2"/>
          <p:cNvSpPr>
            <a:spLocks noGrp="1"/>
          </p:cNvSpPr>
          <p:nvPr>
            <p:ph idx="1"/>
          </p:nvPr>
        </p:nvSpPr>
        <p:spPr/>
        <p:txBody>
          <a:bodyPr/>
          <a:lstStyle/>
          <a:p>
            <a:r>
              <a:rPr lang="en-US" dirty="0" smtClean="0"/>
              <a:t>Preparation starts a day before </a:t>
            </a:r>
          </a:p>
          <a:p>
            <a:r>
              <a:rPr lang="en-US" dirty="0" smtClean="0"/>
              <a:t>The patient should follow certain guidelines </a:t>
            </a:r>
          </a:p>
          <a:p>
            <a:r>
              <a:rPr lang="en-US" dirty="0" smtClean="0"/>
              <a:t>This will help reduce potential complications </a:t>
            </a:r>
          </a:p>
          <a:p>
            <a:r>
              <a:rPr lang="en-US" dirty="0" smtClean="0"/>
              <a:t>It ranges from the food to stopping certain risk habits </a:t>
            </a:r>
          </a:p>
          <a:p>
            <a:r>
              <a:rPr lang="en-US" dirty="0" smtClean="0"/>
              <a:t>Therefore, operating room nurses contribute significantly </a:t>
            </a:r>
          </a:p>
        </p:txBody>
      </p:sp>
    </p:spTree>
    <p:extLst>
      <p:ext uri="{BB962C8B-B14F-4D97-AF65-F5344CB8AC3E}">
        <p14:creationId xmlns:p14="http://schemas.microsoft.com/office/powerpoint/2010/main" val="235730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Surgery </a:t>
            </a:r>
            <a:endParaRPr lang="en-US" dirty="0"/>
          </a:p>
        </p:txBody>
      </p:sp>
      <p:sp>
        <p:nvSpPr>
          <p:cNvPr id="3" name="Content Placeholder 2"/>
          <p:cNvSpPr>
            <a:spLocks noGrp="1"/>
          </p:cNvSpPr>
          <p:nvPr>
            <p:ph idx="1"/>
          </p:nvPr>
        </p:nvSpPr>
        <p:spPr/>
        <p:txBody>
          <a:bodyPr/>
          <a:lstStyle/>
          <a:p>
            <a:r>
              <a:rPr lang="en-US" dirty="0" smtClean="0"/>
              <a:t>Begins a night before the day of operation</a:t>
            </a:r>
          </a:p>
          <a:p>
            <a:r>
              <a:rPr lang="en-US" dirty="0" smtClean="0"/>
              <a:t>Patient should eat their regular evening meals </a:t>
            </a:r>
          </a:p>
          <a:p>
            <a:r>
              <a:rPr lang="en-US" dirty="0" smtClean="0"/>
              <a:t>But, should not take anything after midnight </a:t>
            </a:r>
          </a:p>
          <a:p>
            <a:r>
              <a:rPr lang="en-US" dirty="0" smtClean="0"/>
              <a:t>This can include food or drink </a:t>
            </a:r>
          </a:p>
          <a:p>
            <a:r>
              <a:rPr lang="en-US" dirty="0" smtClean="0"/>
              <a:t>Also, stop smoking (for smokers)</a:t>
            </a:r>
          </a:p>
          <a:p>
            <a:r>
              <a:rPr lang="en-US" dirty="0" smtClean="0"/>
              <a:t>May be difficult to maintain </a:t>
            </a:r>
          </a:p>
          <a:p>
            <a:r>
              <a:rPr lang="en-US" dirty="0" smtClean="0"/>
              <a:t>With proper guidance, it is possible </a:t>
            </a:r>
          </a:p>
        </p:txBody>
      </p:sp>
    </p:spTree>
    <p:extLst>
      <p:ext uri="{BB962C8B-B14F-4D97-AF65-F5344CB8AC3E}">
        <p14:creationId xmlns:p14="http://schemas.microsoft.com/office/powerpoint/2010/main" val="1139883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of Surgery </a:t>
            </a:r>
            <a:endParaRPr lang="en-US" dirty="0"/>
          </a:p>
        </p:txBody>
      </p:sp>
      <p:sp>
        <p:nvSpPr>
          <p:cNvPr id="3" name="Content Placeholder 2"/>
          <p:cNvSpPr>
            <a:spLocks noGrp="1"/>
          </p:cNvSpPr>
          <p:nvPr>
            <p:ph idx="1"/>
          </p:nvPr>
        </p:nvSpPr>
        <p:spPr/>
        <p:txBody>
          <a:bodyPr/>
          <a:lstStyle/>
          <a:p>
            <a:r>
              <a:rPr lang="en-US" dirty="0" smtClean="0"/>
              <a:t>Taken through pre-operation test/physical examination </a:t>
            </a:r>
          </a:p>
          <a:p>
            <a:r>
              <a:rPr lang="en-US" dirty="0" smtClean="0"/>
              <a:t>Monitor the blood pressure and crepitation </a:t>
            </a:r>
          </a:p>
          <a:p>
            <a:r>
              <a:rPr lang="en-US" dirty="0" smtClean="0"/>
              <a:t>Take blood analysis </a:t>
            </a:r>
          </a:p>
          <a:p>
            <a:r>
              <a:rPr lang="en-US" dirty="0" smtClean="0"/>
              <a:t>Check the patient’s symptoms and elevation </a:t>
            </a:r>
          </a:p>
          <a:p>
            <a:r>
              <a:rPr lang="en-US" dirty="0" smtClean="0"/>
              <a:t>This will determine if they are suitable for PTCA</a:t>
            </a:r>
          </a:p>
        </p:txBody>
      </p:sp>
    </p:spTree>
    <p:extLst>
      <p:ext uri="{BB962C8B-B14F-4D97-AF65-F5344CB8AC3E}">
        <p14:creationId xmlns:p14="http://schemas.microsoft.com/office/powerpoint/2010/main" val="211388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Preparation  </a:t>
            </a:r>
            <a:endParaRPr lang="en-US" dirty="0"/>
          </a:p>
        </p:txBody>
      </p:sp>
      <p:sp>
        <p:nvSpPr>
          <p:cNvPr id="3" name="Content Placeholder 2"/>
          <p:cNvSpPr>
            <a:spLocks noGrp="1"/>
          </p:cNvSpPr>
          <p:nvPr>
            <p:ph idx="1"/>
          </p:nvPr>
        </p:nvSpPr>
        <p:spPr/>
        <p:txBody>
          <a:bodyPr/>
          <a:lstStyle/>
          <a:p>
            <a:r>
              <a:rPr lang="en-US" dirty="0" smtClean="0"/>
              <a:t>Ensure the patient’s temperature is appropriate </a:t>
            </a:r>
          </a:p>
          <a:p>
            <a:r>
              <a:rPr lang="en-US" dirty="0" smtClean="0"/>
              <a:t>In the case, the appropriate temperature was 28 degrees Celsius </a:t>
            </a:r>
          </a:p>
          <a:p>
            <a:r>
              <a:rPr lang="en-US" dirty="0" smtClean="0"/>
              <a:t>Adjust the </a:t>
            </a:r>
            <a:r>
              <a:rPr lang="en-US" dirty="0" err="1" smtClean="0"/>
              <a:t>nonpulsatile</a:t>
            </a:r>
            <a:r>
              <a:rPr lang="en-US" dirty="0" smtClean="0"/>
              <a:t> flow rate to 2.4L/min/m2 for patients over 100 years</a:t>
            </a:r>
          </a:p>
          <a:p>
            <a:r>
              <a:rPr lang="en-US" dirty="0" smtClean="0"/>
              <a:t>Arterial blood pressure monitored </a:t>
            </a:r>
          </a:p>
          <a:p>
            <a:r>
              <a:rPr lang="en-US" dirty="0" smtClean="0"/>
              <a:t>Mean arterial pressure maintained </a:t>
            </a:r>
            <a:endParaRPr lang="en-US" dirty="0"/>
          </a:p>
        </p:txBody>
      </p:sp>
    </p:spTree>
    <p:extLst>
      <p:ext uri="{BB962C8B-B14F-4D97-AF65-F5344CB8AC3E}">
        <p14:creationId xmlns:p14="http://schemas.microsoft.com/office/powerpoint/2010/main" val="62456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Every surgery is unique </a:t>
            </a:r>
          </a:p>
          <a:p>
            <a:r>
              <a:rPr lang="en-US" dirty="0" smtClean="0"/>
              <a:t>It depends with the age and risk exposure of the patient </a:t>
            </a:r>
          </a:p>
          <a:p>
            <a:r>
              <a:rPr lang="en-US" dirty="0" smtClean="0"/>
              <a:t>Based on this presentation:</a:t>
            </a:r>
          </a:p>
          <a:p>
            <a:pPr lvl="2"/>
            <a:r>
              <a:rPr lang="en-US" dirty="0" smtClean="0"/>
              <a:t>Several modifications are needed for open heart surgical procedure </a:t>
            </a:r>
          </a:p>
          <a:p>
            <a:pPr lvl="2"/>
            <a:r>
              <a:rPr lang="en-US" dirty="0" smtClean="0"/>
              <a:t>CABG surgery is risky due to the age of the patient </a:t>
            </a:r>
          </a:p>
          <a:p>
            <a:pPr lvl="2"/>
            <a:r>
              <a:rPr lang="en-US" dirty="0" smtClean="0"/>
              <a:t>Pre-operation examination can help in decision-making</a:t>
            </a:r>
          </a:p>
        </p:txBody>
      </p:sp>
    </p:spTree>
    <p:extLst>
      <p:ext uri="{BB962C8B-B14F-4D97-AF65-F5344CB8AC3E}">
        <p14:creationId xmlns:p14="http://schemas.microsoft.com/office/powerpoint/2010/main" val="318767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err="1"/>
              <a:t>Ogus</a:t>
            </a:r>
            <a:r>
              <a:rPr lang="en-US" dirty="0"/>
              <a:t>, T. N., </a:t>
            </a:r>
            <a:r>
              <a:rPr lang="en-US" dirty="0" err="1"/>
              <a:t>Erdim</a:t>
            </a:r>
            <a:r>
              <a:rPr lang="en-US" dirty="0"/>
              <a:t>, F., </a:t>
            </a:r>
            <a:r>
              <a:rPr lang="en-US" dirty="0" err="1"/>
              <a:t>Selimoglu</a:t>
            </a:r>
            <a:r>
              <a:rPr lang="en-US" dirty="0"/>
              <a:t>, O., </a:t>
            </a:r>
            <a:r>
              <a:rPr lang="en-US" dirty="0" err="1"/>
              <a:t>Tekiner</a:t>
            </a:r>
            <a:r>
              <a:rPr lang="en-US" dirty="0"/>
              <a:t>, F., &amp; </a:t>
            </a:r>
            <a:r>
              <a:rPr lang="en-US" dirty="0" err="1"/>
              <a:t>Ugurlucan</a:t>
            </a:r>
            <a:r>
              <a:rPr lang="en-US" dirty="0"/>
              <a:t>, M. (2010). Coronary bypass surgery in a 105-year-old patient with cardiopulmonary bypass. </a:t>
            </a:r>
            <a:r>
              <a:rPr lang="en-US" i="1" dirty="0"/>
              <a:t>Case reports in medicine</a:t>
            </a:r>
            <a:r>
              <a:rPr lang="en-US" dirty="0"/>
              <a:t>, </a:t>
            </a:r>
            <a:r>
              <a:rPr lang="en-US" i="1" dirty="0"/>
              <a:t>2010</a:t>
            </a:r>
            <a:r>
              <a:rPr lang="en-US" dirty="0" smtClean="0"/>
              <a:t>. Retrieved from https://www.hindawi.com/journals/crim/2010/725173/</a:t>
            </a:r>
            <a:endParaRPr lang="en-US" dirty="0"/>
          </a:p>
          <a:p>
            <a:endParaRPr lang="en-US" dirty="0"/>
          </a:p>
        </p:txBody>
      </p:sp>
    </p:spTree>
    <p:extLst>
      <p:ext uri="{BB962C8B-B14F-4D97-AF65-F5344CB8AC3E}">
        <p14:creationId xmlns:p14="http://schemas.microsoft.com/office/powerpoint/2010/main" val="1681298602"/>
      </p:ext>
    </p:extLst>
  </p:cSld>
  <p:clrMapOvr>
    <a:masterClrMapping/>
  </p:clrMapOvr>
</p:sld>
</file>

<file path=ppt/theme/theme1.xml><?xml version="1.0" encoding="utf-8"?>
<a:theme xmlns:a="http://schemas.openxmlformats.org/drawingml/2006/main" name="Meadow design template">
  <a:themeElements>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112208"/>
        </a:dk1>
        <a:lt1>
          <a:srgbClr val="FFFFFF"/>
        </a:lt1>
        <a:dk2>
          <a:srgbClr val="3D541E"/>
        </a:dk2>
        <a:lt2>
          <a:srgbClr val="FFFFFF"/>
        </a:lt2>
        <a:accent1>
          <a:srgbClr val="8BAE6C"/>
        </a:accent1>
        <a:accent2>
          <a:srgbClr val="FF66FF"/>
        </a:accent2>
        <a:accent3>
          <a:srgbClr val="AFB3AB"/>
        </a:accent3>
        <a:accent4>
          <a:srgbClr val="DADADA"/>
        </a:accent4>
        <a:accent5>
          <a:srgbClr val="C4D3BA"/>
        </a:accent5>
        <a:accent6>
          <a:srgbClr val="E75CE7"/>
        </a:accent6>
        <a:hlink>
          <a:srgbClr val="808000"/>
        </a:hlink>
        <a:folHlink>
          <a:srgbClr val="162B0B"/>
        </a:folHlink>
      </a:clrScheme>
      <a:clrMap bg1="dk2" tx1="lt1" bg2="dk1" tx2="lt2" accent1="accent1" accent2="accent2" accent3="accent3" accent4="accent4" accent5="accent5" accent6="accent6" hlink="hlink" folHlink="folHlink"/>
    </a:extraClrScheme>
    <a:extraClrScheme>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93939"/>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Meadow design template</Template>
  <TotalTime>127</TotalTime>
  <Words>1207</Words>
  <Application>Microsoft Office PowerPoint</Application>
  <PresentationFormat>On-screen Show (4:3)</PresentationFormat>
  <Paragraphs>112</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Meadow design template</vt:lpstr>
      <vt:lpstr>Preparing for Urgent Open Heart Surgery</vt:lpstr>
      <vt:lpstr>Outline </vt:lpstr>
      <vt:lpstr>Test Questions </vt:lpstr>
      <vt:lpstr>Continuation of Test Questions </vt:lpstr>
      <vt:lpstr>Introduction </vt:lpstr>
      <vt:lpstr>Type of Open Heart Surgery </vt:lpstr>
      <vt:lpstr>Case Report </vt:lpstr>
      <vt:lpstr>Cardiopulmonary bypass operation</vt:lpstr>
      <vt:lpstr>Discussion: Preparing for Surgery </vt:lpstr>
      <vt:lpstr>Before Surgery </vt:lpstr>
      <vt:lpstr>Day of Surgery </vt:lpstr>
      <vt:lpstr>Continuation of Preparation  </vt:lpstr>
      <vt:lpstr>Conclusion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VINNY</cp:lastModifiedBy>
  <cp:revision>12</cp:revision>
  <dcterms:created xsi:type="dcterms:W3CDTF">2021-02-03T03:36:33Z</dcterms:created>
  <dcterms:modified xsi:type="dcterms:W3CDTF">2021-02-03T13:33:29Z</dcterms:modified>
</cp:coreProperties>
</file>